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31"/>
  </p:normalViewPr>
  <p:slideViewPr>
    <p:cSldViewPr snapToGrid="0" snapToObjects="1">
      <p:cViewPr varScale="1">
        <p:scale>
          <a:sx n="68" d="100"/>
          <a:sy n="68" d="100"/>
        </p:scale>
        <p:origin x="6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Bohr Model of the Hydrogen Atom…"/>
          <p:cNvSpPr txBox="1"/>
          <p:nvPr/>
        </p:nvSpPr>
        <p:spPr>
          <a:xfrm>
            <a:off x="1452737" y="1485900"/>
            <a:ext cx="10096501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700"/>
            </a:pPr>
            <a:r>
              <a:t>The Bohr Model of the Hydrogen Atom</a:t>
            </a:r>
          </a:p>
          <a:p>
            <a:pPr>
              <a:defRPr sz="7700"/>
            </a:pPr>
            <a:r>
              <a:t>(pages 96-97)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+"/>
          <p:cNvSpPr/>
          <p:nvPr/>
        </p:nvSpPr>
        <p:spPr>
          <a:xfrm>
            <a:off x="6142208" y="4516608"/>
            <a:ext cx="720384" cy="720384"/>
          </a:xfrm>
          <a:prstGeom prst="ellipse">
            <a:avLst/>
          </a:prstGeom>
          <a:solidFill>
            <a:srgbClr val="0069B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+</a:t>
            </a:r>
          </a:p>
        </p:txBody>
      </p:sp>
      <p:sp>
        <p:nvSpPr>
          <p:cNvPr id="174" name="Circle"/>
          <p:cNvSpPr/>
          <p:nvPr/>
        </p:nvSpPr>
        <p:spPr>
          <a:xfrm>
            <a:off x="5380371" y="3754771"/>
            <a:ext cx="2244058" cy="224405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4430265" y="2804665"/>
            <a:ext cx="4144270" cy="4144270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6" name="Circle"/>
          <p:cNvSpPr/>
          <p:nvPr/>
        </p:nvSpPr>
        <p:spPr>
          <a:xfrm>
            <a:off x="3415107" y="1789507"/>
            <a:ext cx="6174586" cy="617458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7" name="Circle"/>
          <p:cNvSpPr/>
          <p:nvPr/>
        </p:nvSpPr>
        <p:spPr>
          <a:xfrm>
            <a:off x="2657649" y="1032049"/>
            <a:ext cx="7689502" cy="7689502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8" name="Circle"/>
          <p:cNvSpPr/>
          <p:nvPr/>
        </p:nvSpPr>
        <p:spPr>
          <a:xfrm>
            <a:off x="2073440" y="447840"/>
            <a:ext cx="8857920" cy="8857920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9" name="n=1"/>
          <p:cNvSpPr txBox="1"/>
          <p:nvPr/>
        </p:nvSpPr>
        <p:spPr>
          <a:xfrm>
            <a:off x="5267598" y="5785980"/>
            <a:ext cx="924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n=1</a:t>
            </a:r>
          </a:p>
        </p:txBody>
      </p:sp>
      <p:sp>
        <p:nvSpPr>
          <p:cNvPr id="180" name="n=2"/>
          <p:cNvSpPr txBox="1"/>
          <p:nvPr/>
        </p:nvSpPr>
        <p:spPr>
          <a:xfrm>
            <a:off x="4500751" y="6523334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n=2</a:t>
            </a:r>
          </a:p>
        </p:txBody>
      </p:sp>
      <p:sp>
        <p:nvSpPr>
          <p:cNvPr id="181" name="n=3"/>
          <p:cNvSpPr txBox="1"/>
          <p:nvPr/>
        </p:nvSpPr>
        <p:spPr>
          <a:xfrm>
            <a:off x="3807638" y="7083723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n=3</a:t>
            </a:r>
          </a:p>
        </p:txBody>
      </p:sp>
      <p:sp>
        <p:nvSpPr>
          <p:cNvPr id="182" name="n=4"/>
          <p:cNvSpPr txBox="1"/>
          <p:nvPr/>
        </p:nvSpPr>
        <p:spPr>
          <a:xfrm>
            <a:off x="3144020" y="7540883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n=4</a:t>
            </a:r>
          </a:p>
        </p:txBody>
      </p:sp>
      <p:sp>
        <p:nvSpPr>
          <p:cNvPr id="183" name="n=5"/>
          <p:cNvSpPr txBox="1"/>
          <p:nvPr/>
        </p:nvSpPr>
        <p:spPr>
          <a:xfrm>
            <a:off x="2642619" y="8012789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n=5</a:t>
            </a:r>
          </a:p>
        </p:txBody>
      </p:sp>
      <p:sp>
        <p:nvSpPr>
          <p:cNvPr id="184" name="n→∞"/>
          <p:cNvSpPr txBox="1"/>
          <p:nvPr/>
        </p:nvSpPr>
        <p:spPr>
          <a:xfrm>
            <a:off x="1689224" y="8539327"/>
            <a:ext cx="1179577" cy="65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n→∞</a:t>
            </a:r>
          </a:p>
        </p:txBody>
      </p:sp>
      <p:sp>
        <p:nvSpPr>
          <p:cNvPr id="185" name="Circle"/>
          <p:cNvSpPr/>
          <p:nvPr/>
        </p:nvSpPr>
        <p:spPr>
          <a:xfrm>
            <a:off x="5377758" y="2882130"/>
            <a:ext cx="348136" cy="34813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6" name="e-"/>
          <p:cNvSpPr txBox="1"/>
          <p:nvPr/>
        </p:nvSpPr>
        <p:spPr>
          <a:xfrm>
            <a:off x="5598354" y="2323385"/>
            <a:ext cx="4700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</a:t>
            </a:r>
            <a:r>
              <a:rPr baseline="31999"/>
              <a:t>-</a:t>
            </a:r>
          </a:p>
        </p:txBody>
      </p:sp>
      <p:sp>
        <p:nvSpPr>
          <p:cNvPr id="187" name="Line"/>
          <p:cNvSpPr/>
          <p:nvPr/>
        </p:nvSpPr>
        <p:spPr>
          <a:xfrm>
            <a:off x="8558652" y="4744076"/>
            <a:ext cx="1023195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 flipH="1">
            <a:off x="8583266" y="5041551"/>
            <a:ext cx="978575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9" name="energy absorbed"/>
          <p:cNvSpPr txBox="1"/>
          <p:nvPr/>
        </p:nvSpPr>
        <p:spPr>
          <a:xfrm>
            <a:off x="5444599" y="890328"/>
            <a:ext cx="1857202" cy="1016001"/>
          </a:xfrm>
          <a:prstGeom prst="rect">
            <a:avLst/>
          </a:prstGeom>
          <a:solidFill>
            <a:srgbClr val="FFD2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energy absorbed</a:t>
            </a:r>
          </a:p>
        </p:txBody>
      </p:sp>
      <p:sp>
        <p:nvSpPr>
          <p:cNvPr id="190" name="energy released"/>
          <p:cNvSpPr txBox="1"/>
          <p:nvPr/>
        </p:nvSpPr>
        <p:spPr>
          <a:xfrm>
            <a:off x="2677648" y="2830862"/>
            <a:ext cx="1857202" cy="1016001"/>
          </a:xfrm>
          <a:prstGeom prst="rect">
            <a:avLst/>
          </a:prstGeom>
          <a:solidFill>
            <a:srgbClr val="00F4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energy released</a:t>
            </a:r>
          </a:p>
        </p:txBody>
      </p:sp>
      <p:sp>
        <p:nvSpPr>
          <p:cNvPr id="191" name="Line"/>
          <p:cNvSpPr/>
          <p:nvPr/>
        </p:nvSpPr>
        <p:spPr>
          <a:xfrm>
            <a:off x="9238756" y="5070214"/>
            <a:ext cx="678551" cy="2515045"/>
          </a:xfrm>
          <a:prstGeom prst="line">
            <a:avLst/>
          </a:prstGeom>
          <a:ln w="1016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 flipV="1">
            <a:off x="8210440" y="2924944"/>
            <a:ext cx="1634860" cy="8015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 flipH="1">
            <a:off x="7995197" y="2679078"/>
            <a:ext cx="1623189" cy="78211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 flipV="1">
            <a:off x="8977287" y="610573"/>
            <a:ext cx="271102" cy="2333982"/>
          </a:xfrm>
          <a:prstGeom prst="line">
            <a:avLst/>
          </a:prstGeom>
          <a:ln w="101600">
            <a:solidFill>
              <a:srgbClr val="00F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 flipH="1" flipV="1">
            <a:off x="4651697" y="823343"/>
            <a:ext cx="858971" cy="216432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>
            <a:off x="4365148" y="967329"/>
            <a:ext cx="872025" cy="225755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 flipH="1" flipV="1">
            <a:off x="2638246" y="2054157"/>
            <a:ext cx="2408236" cy="757041"/>
          </a:xfrm>
          <a:prstGeom prst="line">
            <a:avLst/>
          </a:prstGeom>
          <a:ln w="101600">
            <a:solidFill>
              <a:srgbClr val="033DF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8200 -0.223186" pathEditMode="relative">
                                      <p:cBhvr>
                                        <p:cTn id="7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00 -0.223186 L -0.092728 -0.213128" pathEditMode="relative">
                                      <p:cBhvr>
                                        <p:cTn id="8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28 -0.213128 L -0.022361 0.018055" pathEditMode="relative">
                                      <p:cBhvr>
                                        <p:cTn id="8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  <p:bldP spid="175" grpId="3" animBg="1" advAuto="0"/>
      <p:bldP spid="176" grpId="4" animBg="1" advAuto="0"/>
      <p:bldP spid="177" grpId="5" animBg="1" advAuto="0"/>
      <p:bldP spid="178" grpId="6" animBg="1" advAuto="0"/>
      <p:bldP spid="179" grpId="7" animBg="1" advAuto="0"/>
      <p:bldP spid="180" grpId="8" animBg="1" advAuto="0"/>
      <p:bldP spid="181" grpId="9" animBg="1" advAuto="0"/>
      <p:bldP spid="182" grpId="10" animBg="1" advAuto="0"/>
      <p:bldP spid="183" grpId="11" animBg="1" advAuto="0"/>
      <p:bldP spid="184" grpId="12" animBg="1" advAuto="0"/>
      <p:bldP spid="185" grpId="13" animBg="1" advAuto="0"/>
      <p:bldP spid="186" grpId="14" animBg="1" advAuto="0"/>
      <p:bldP spid="187" grpId="26" animBg="1" advAuto="0"/>
      <p:bldP spid="188" grpId="27" animBg="1" advAuto="0"/>
      <p:bldP spid="189" grpId="17" animBg="1" advAuto="0"/>
      <p:bldP spid="190" grpId="21" animBg="1" advAuto="0"/>
      <p:bldP spid="191" grpId="28" animBg="1" advAuto="0"/>
      <p:bldP spid="192" grpId="23" animBg="1" advAuto="0"/>
      <p:bldP spid="193" grpId="24" animBg="1" advAuto="0"/>
      <p:bldP spid="194" grpId="25" animBg="1" advAuto="0"/>
      <p:bldP spid="195" grpId="16" animBg="1" advAuto="0"/>
      <p:bldP spid="196" grpId="20" animBg="1" advAuto="0"/>
      <p:bldP spid="197" grpId="2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450" y="5372100"/>
            <a:ext cx="9009900" cy="3144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00" y="154233"/>
            <a:ext cx="5453396" cy="4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"/>
          <p:cNvSpPr/>
          <p:nvPr/>
        </p:nvSpPr>
        <p:spPr>
          <a:xfrm flipV="1">
            <a:off x="2652536" y="1613215"/>
            <a:ext cx="1" cy="6669075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3" name="Line"/>
          <p:cNvSpPr/>
          <p:nvPr/>
        </p:nvSpPr>
        <p:spPr>
          <a:xfrm>
            <a:off x="2652536" y="8249450"/>
            <a:ext cx="8392986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4" name="∞"/>
          <p:cNvSpPr txBox="1"/>
          <p:nvPr/>
        </p:nvSpPr>
        <p:spPr>
          <a:xfrm>
            <a:off x="2325067" y="679605"/>
            <a:ext cx="65494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∞</a:t>
            </a:r>
          </a:p>
        </p:txBody>
      </p:sp>
      <p:sp>
        <p:nvSpPr>
          <p:cNvPr id="205" name="high…"/>
          <p:cNvSpPr txBox="1"/>
          <p:nvPr/>
        </p:nvSpPr>
        <p:spPr>
          <a:xfrm>
            <a:off x="596139" y="552605"/>
            <a:ext cx="153710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high</a:t>
            </a:r>
          </a:p>
          <a:p>
            <a: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energy</a:t>
            </a:r>
          </a:p>
        </p:txBody>
      </p:sp>
      <p:sp>
        <p:nvSpPr>
          <p:cNvPr id="206" name="low…"/>
          <p:cNvSpPr txBox="1"/>
          <p:nvPr/>
        </p:nvSpPr>
        <p:spPr>
          <a:xfrm>
            <a:off x="596139" y="6938091"/>
            <a:ext cx="153710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low</a:t>
            </a:r>
          </a:p>
          <a:p>
            <a: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energy</a:t>
            </a:r>
          </a:p>
        </p:txBody>
      </p:sp>
      <p:sp>
        <p:nvSpPr>
          <p:cNvPr id="207" name="Line"/>
          <p:cNvSpPr/>
          <p:nvPr/>
        </p:nvSpPr>
        <p:spPr>
          <a:xfrm>
            <a:off x="2667284" y="6066882"/>
            <a:ext cx="839298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8" name="Line"/>
          <p:cNvSpPr/>
          <p:nvPr/>
        </p:nvSpPr>
        <p:spPr>
          <a:xfrm>
            <a:off x="2667283" y="4656800"/>
            <a:ext cx="83929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>
            <a:off x="2652536" y="3595010"/>
            <a:ext cx="83929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2652536" y="2842909"/>
            <a:ext cx="83929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2652536" y="2371003"/>
            <a:ext cx="83929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2" name="n=1"/>
          <p:cNvSpPr txBox="1"/>
          <p:nvPr/>
        </p:nvSpPr>
        <p:spPr>
          <a:xfrm>
            <a:off x="1566082" y="5618456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n=1</a:t>
            </a:r>
          </a:p>
        </p:txBody>
      </p:sp>
      <p:sp>
        <p:nvSpPr>
          <p:cNvPr id="213" name="n=2"/>
          <p:cNvSpPr txBox="1"/>
          <p:nvPr/>
        </p:nvSpPr>
        <p:spPr>
          <a:xfrm>
            <a:off x="1566082" y="4298822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n=2</a:t>
            </a:r>
          </a:p>
        </p:txBody>
      </p:sp>
      <p:sp>
        <p:nvSpPr>
          <p:cNvPr id="214" name="n=4"/>
          <p:cNvSpPr txBox="1"/>
          <p:nvPr/>
        </p:nvSpPr>
        <p:spPr>
          <a:xfrm>
            <a:off x="1566082" y="2519059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n=4</a:t>
            </a:r>
          </a:p>
        </p:txBody>
      </p:sp>
      <p:sp>
        <p:nvSpPr>
          <p:cNvPr id="215" name="n=3"/>
          <p:cNvSpPr txBox="1"/>
          <p:nvPr/>
        </p:nvSpPr>
        <p:spPr>
          <a:xfrm>
            <a:off x="1566082" y="3295081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n=3</a:t>
            </a:r>
          </a:p>
        </p:txBody>
      </p:sp>
      <p:sp>
        <p:nvSpPr>
          <p:cNvPr id="216" name="n=5"/>
          <p:cNvSpPr txBox="1"/>
          <p:nvPr/>
        </p:nvSpPr>
        <p:spPr>
          <a:xfrm>
            <a:off x="1566082" y="2047153"/>
            <a:ext cx="924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n=5</a:t>
            </a:r>
          </a:p>
        </p:txBody>
      </p:sp>
      <p:sp>
        <p:nvSpPr>
          <p:cNvPr id="217" name="nucleus"/>
          <p:cNvSpPr txBox="1"/>
          <p:nvPr/>
        </p:nvSpPr>
        <p:spPr>
          <a:xfrm>
            <a:off x="5991321" y="8363836"/>
            <a:ext cx="17154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nucleus</a:t>
            </a:r>
          </a:p>
        </p:txBody>
      </p:sp>
      <p:sp>
        <p:nvSpPr>
          <p:cNvPr id="218" name="Line"/>
          <p:cNvSpPr/>
          <p:nvPr/>
        </p:nvSpPr>
        <p:spPr>
          <a:xfrm flipV="1">
            <a:off x="3950279" y="2395156"/>
            <a:ext cx="1" cy="223749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9" name="Line"/>
          <p:cNvSpPr/>
          <p:nvPr/>
        </p:nvSpPr>
        <p:spPr>
          <a:xfrm flipH="1">
            <a:off x="4510668" y="2395156"/>
            <a:ext cx="1" cy="223749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0" name="Line"/>
          <p:cNvSpPr/>
          <p:nvPr/>
        </p:nvSpPr>
        <p:spPr>
          <a:xfrm flipV="1">
            <a:off x="6546256" y="2840085"/>
            <a:ext cx="1" cy="181954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7151802" y="2840086"/>
            <a:ext cx="1" cy="181953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 flipV="1">
            <a:off x="8950414" y="3604805"/>
            <a:ext cx="1" cy="103810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9526426" y="3604805"/>
            <a:ext cx="1" cy="103810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 flipV="1">
            <a:off x="9533698" y="1763404"/>
            <a:ext cx="2123091" cy="2123091"/>
          </a:xfrm>
          <a:prstGeom prst="line">
            <a:avLst/>
          </a:prstGeom>
          <a:ln w="1016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7188913" y="1684925"/>
            <a:ext cx="2201569" cy="2201570"/>
          </a:xfrm>
          <a:prstGeom prst="line">
            <a:avLst/>
          </a:prstGeom>
          <a:ln w="101600">
            <a:solidFill>
              <a:srgbClr val="00F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 flipV="1">
            <a:off x="4533582" y="1687849"/>
            <a:ext cx="2073544" cy="2198646"/>
          </a:xfrm>
          <a:prstGeom prst="line">
            <a:avLst/>
          </a:prstGeom>
          <a:ln w="101600">
            <a:solidFill>
              <a:srgbClr val="0437F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1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2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3" animBg="1" advAuto="0"/>
      <p:bldP spid="205" grpId="7" animBg="1" advAuto="0"/>
      <p:bldP spid="206" grpId="6" animBg="1" advAuto="0"/>
      <p:bldP spid="207" grpId="1" animBg="1" advAuto="0"/>
      <p:bldP spid="208" grpId="2" animBg="1" advAuto="0"/>
      <p:bldP spid="209" grpId="3" animBg="1" advAuto="0"/>
      <p:bldP spid="210" grpId="4" animBg="1" advAuto="0"/>
      <p:bldP spid="211" grpId="5" animBg="1" advAuto="0"/>
      <p:bldP spid="212" grpId="8" animBg="1" advAuto="0"/>
      <p:bldP spid="213" grpId="9" animBg="1" advAuto="0"/>
      <p:bldP spid="214" grpId="11" animBg="1" advAuto="0"/>
      <p:bldP spid="215" grpId="10" animBg="1" advAuto="0"/>
      <p:bldP spid="216" grpId="12" animBg="1" advAuto="0"/>
      <p:bldP spid="218" grpId="14" animBg="1" advAuto="0"/>
      <p:bldP spid="219" grpId="15" animBg="1" advAuto="0"/>
      <p:bldP spid="220" grpId="17" animBg="1" advAuto="0"/>
      <p:bldP spid="221" grpId="18" animBg="1" advAuto="0"/>
      <p:bldP spid="222" grpId="20" animBg="1" advAuto="0"/>
      <p:bldP spid="223" grpId="21" animBg="1" advAuto="0"/>
      <p:bldP spid="224" grpId="22" animBg="1" advAuto="0"/>
      <p:bldP spid="225" grpId="19" animBg="1" advAuto="0"/>
      <p:bldP spid="226" grpId="1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8478"/>
            <a:ext cx="13004800" cy="8576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55</Words>
  <Application>Microsoft Macintosh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Gill Sans</vt:lpstr>
      <vt:lpstr>Helvetica</vt:lpstr>
      <vt:lpstr>Helvetica Light</vt:lpstr>
      <vt:lpstr>Lucida Grande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2019-09-22T17:17:06Z</dcterms:modified>
</cp:coreProperties>
</file>